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58" r:id="rId5"/>
    <p:sldId id="260" r:id="rId6"/>
    <p:sldId id="272" r:id="rId7"/>
    <p:sldId id="273" r:id="rId8"/>
    <p:sldId id="275" r:id="rId9"/>
    <p:sldId id="276" r:id="rId10"/>
    <p:sldId id="277"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4E696-6522-BF27-3649-8F86E795A3B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3F1993A3-6810-D3D9-B793-CB3967906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8F5ECDCD-7FB2-2FF0-FA12-CFC60B6A9A7E}"/>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5" name="Marcador de pie de página 4">
            <a:extLst>
              <a:ext uri="{FF2B5EF4-FFF2-40B4-BE49-F238E27FC236}">
                <a16:creationId xmlns:a16="http://schemas.microsoft.com/office/drawing/2014/main" id="{5AD6C264-9DA9-1D4C-1BD6-20817E709E0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54E0995-B237-367F-315E-5114A3D72FC7}"/>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10012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EAF51-C11E-2425-451D-83FBAD0FD83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203E014-82B2-8003-889E-37E5A2872A9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9D4A331-6567-9086-74C1-E359A5C9ECBC}"/>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5" name="Marcador de pie de página 4">
            <a:extLst>
              <a:ext uri="{FF2B5EF4-FFF2-40B4-BE49-F238E27FC236}">
                <a16:creationId xmlns:a16="http://schemas.microsoft.com/office/drawing/2014/main" id="{7D3C8EBA-327F-0B06-9D5A-603EFBDFB98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F55F68-7D96-4C28-0297-11644DD678DB}"/>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199236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FE34DC-349E-2552-C033-00311E949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A898479-C104-F383-9F38-27DB194B35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26FA42-C1A0-884F-3ADA-2B573378B233}"/>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5" name="Marcador de pie de página 4">
            <a:extLst>
              <a:ext uri="{FF2B5EF4-FFF2-40B4-BE49-F238E27FC236}">
                <a16:creationId xmlns:a16="http://schemas.microsoft.com/office/drawing/2014/main" id="{33D9BFAB-198C-330E-BBDC-6FC959FD60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8D1ECF-9D3B-CA94-2807-ED8FFD19CE4C}"/>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296505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EA7E5-FC18-B589-1743-AE76BC2804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5A4BA2D-6AD4-36EE-B95D-B2E3A5CA54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079E004-E2C2-F885-6642-9DBADDB95C54}"/>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5" name="Marcador de pie de página 4">
            <a:extLst>
              <a:ext uri="{FF2B5EF4-FFF2-40B4-BE49-F238E27FC236}">
                <a16:creationId xmlns:a16="http://schemas.microsoft.com/office/drawing/2014/main" id="{6CD17BB5-F2BF-3C86-190E-42735D91A55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5C1FBB-D322-476B-08A3-69E046118F3F}"/>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427012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A0A0D3-6DFF-0A02-1D2D-5F75BE9BE6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32C8A05-EBA7-6DE8-F333-F8A520418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9AB8708-31F6-1C34-38EF-0E6A3AE806B5}"/>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5" name="Marcador de pie de página 4">
            <a:extLst>
              <a:ext uri="{FF2B5EF4-FFF2-40B4-BE49-F238E27FC236}">
                <a16:creationId xmlns:a16="http://schemas.microsoft.com/office/drawing/2014/main" id="{EB6A264C-8C54-8CA0-B71F-23B8595BA3C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B2600C-129D-1F29-3C9E-4597E09A4FB8}"/>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143396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84BEE-035B-8780-933E-52B4B7A6140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B29D6B-89C2-31BB-B9AC-0939A77772A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9F3F3DD-411B-1637-6EC4-B366C13EABF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76E53BF-7026-6F85-685D-467B9E46A47B}"/>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6" name="Marcador de pie de página 5">
            <a:extLst>
              <a:ext uri="{FF2B5EF4-FFF2-40B4-BE49-F238E27FC236}">
                <a16:creationId xmlns:a16="http://schemas.microsoft.com/office/drawing/2014/main" id="{7D375800-1814-FEFA-902E-96BF2CD4E33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12B8290-09E3-8372-8999-24F9F4F42CD4}"/>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84236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194AC-B7B6-97DF-997D-5E60B524D18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EA12782-E79A-EE2A-53E9-52CC47044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3A37002-E68C-0741-4F8A-9DF85A1EEDB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C91490A-F530-9DA3-D1DB-1B1AB3990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E37ADC-48B6-63A4-F781-BF17E05C877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00A3ED7-87D7-C0D9-1FF0-1809991D6B2D}"/>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8" name="Marcador de pie de página 7">
            <a:extLst>
              <a:ext uri="{FF2B5EF4-FFF2-40B4-BE49-F238E27FC236}">
                <a16:creationId xmlns:a16="http://schemas.microsoft.com/office/drawing/2014/main" id="{CFDC8C67-DF92-7239-F1E2-71F189B95F2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7DC561F-910F-BD24-BA49-D4AC3E0844A1}"/>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98455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46AF8-D082-80E8-1DC0-86B6A309EC4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B5182E-0697-2C72-EA66-1B65D91D6719}"/>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4" name="Marcador de pie de página 3">
            <a:extLst>
              <a:ext uri="{FF2B5EF4-FFF2-40B4-BE49-F238E27FC236}">
                <a16:creationId xmlns:a16="http://schemas.microsoft.com/office/drawing/2014/main" id="{0105866A-B394-C22D-3211-63ABE84A17C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4E365F3-8182-39D8-1774-50E40DA72B3A}"/>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212272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9D03EC5-7F31-B526-C664-58424BDFF088}"/>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3" name="Marcador de pie de página 2">
            <a:extLst>
              <a:ext uri="{FF2B5EF4-FFF2-40B4-BE49-F238E27FC236}">
                <a16:creationId xmlns:a16="http://schemas.microsoft.com/office/drawing/2014/main" id="{A5B03015-8397-5CD8-B6FD-AEB0D8324BF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532BDFC-25CD-E5D6-690C-885475D36EF1}"/>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335391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9014E9-F65F-A35F-88B6-92CD12006D2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C268A3C-990C-041A-C422-CFAD4F282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010FC351-3A88-7753-D619-5A79D9970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71C9F7-0521-37FB-16FE-B6EEE4DB501F}"/>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6" name="Marcador de pie de página 5">
            <a:extLst>
              <a:ext uri="{FF2B5EF4-FFF2-40B4-BE49-F238E27FC236}">
                <a16:creationId xmlns:a16="http://schemas.microsoft.com/office/drawing/2014/main" id="{BE868BE1-DAE1-659B-4A11-2AA190F94DC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3623DDE-A1D1-477A-D8A8-5A2380D90FF0}"/>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274882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A74F7-BCE7-D6E3-B2B8-0CE8C5F0201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2EDF78E-66F0-0F02-9209-1E745BFC4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A3F8041-084A-F677-6C7D-334704BD0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08C9B9A-2B18-C93D-45A9-70C4B5F355A7}"/>
              </a:ext>
            </a:extLst>
          </p:cNvPr>
          <p:cNvSpPr>
            <a:spLocks noGrp="1"/>
          </p:cNvSpPr>
          <p:nvPr>
            <p:ph type="dt" sz="half" idx="10"/>
          </p:nvPr>
        </p:nvSpPr>
        <p:spPr/>
        <p:txBody>
          <a:bodyPr/>
          <a:lstStyle/>
          <a:p>
            <a:fld id="{B6A5869F-ADE6-47FE-A322-6E9EC17826E3}" type="datetimeFigureOut">
              <a:rPr lang="es-CO" smtClean="0"/>
              <a:t>27/02/2024</a:t>
            </a:fld>
            <a:endParaRPr lang="es-CO"/>
          </a:p>
        </p:txBody>
      </p:sp>
      <p:sp>
        <p:nvSpPr>
          <p:cNvPr id="6" name="Marcador de pie de página 5">
            <a:extLst>
              <a:ext uri="{FF2B5EF4-FFF2-40B4-BE49-F238E27FC236}">
                <a16:creationId xmlns:a16="http://schemas.microsoft.com/office/drawing/2014/main" id="{C2127535-B5FD-776C-E38E-B0DB2BF800D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85E16EB-7F47-DF88-D484-8D9343C22E2B}"/>
              </a:ext>
            </a:extLst>
          </p:cNvPr>
          <p:cNvSpPr>
            <a:spLocks noGrp="1"/>
          </p:cNvSpPr>
          <p:nvPr>
            <p:ph type="sldNum" sz="quarter" idx="12"/>
          </p:nvPr>
        </p:nvSpPr>
        <p:spPr/>
        <p:txBody>
          <a:bodyPr/>
          <a:lstStyle/>
          <a:p>
            <a:fld id="{ADA85F5B-3931-433B-8BF4-0AB9FAF1AB04}" type="slidenum">
              <a:rPr lang="es-CO" smtClean="0"/>
              <a:t>‹Nº›</a:t>
            </a:fld>
            <a:endParaRPr lang="es-CO"/>
          </a:p>
        </p:txBody>
      </p:sp>
    </p:spTree>
    <p:extLst>
      <p:ext uri="{BB962C8B-B14F-4D97-AF65-F5344CB8AC3E}">
        <p14:creationId xmlns:p14="http://schemas.microsoft.com/office/powerpoint/2010/main" val="235392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ADCE00-6753-F352-CCA8-7794A81BC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BA44019-92A6-6CA1-6329-0E041DA4E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15D7408-18CB-3A3C-81BC-B7FA48622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5869F-ADE6-47FE-A322-6E9EC17826E3}" type="datetimeFigureOut">
              <a:rPr lang="es-CO" smtClean="0"/>
              <a:t>27/02/2024</a:t>
            </a:fld>
            <a:endParaRPr lang="es-CO"/>
          </a:p>
        </p:txBody>
      </p:sp>
      <p:sp>
        <p:nvSpPr>
          <p:cNvPr id="5" name="Marcador de pie de página 4">
            <a:extLst>
              <a:ext uri="{FF2B5EF4-FFF2-40B4-BE49-F238E27FC236}">
                <a16:creationId xmlns:a16="http://schemas.microsoft.com/office/drawing/2014/main" id="{F6FC97B0-DD28-FF3D-4FC3-B757B4245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098B707-B70A-2C47-72AA-DCF265568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85F5B-3931-433B-8BF4-0AB9FAF1AB04}" type="slidenum">
              <a:rPr lang="es-CO" smtClean="0"/>
              <a:t>‹Nº›</a:t>
            </a:fld>
            <a:endParaRPr lang="es-CO"/>
          </a:p>
        </p:txBody>
      </p:sp>
    </p:spTree>
    <p:extLst>
      <p:ext uri="{BB962C8B-B14F-4D97-AF65-F5344CB8AC3E}">
        <p14:creationId xmlns:p14="http://schemas.microsoft.com/office/powerpoint/2010/main" val="2683474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Mapa&#10;&#10;Descripción generada automáticamente">
            <a:extLst>
              <a:ext uri="{FF2B5EF4-FFF2-40B4-BE49-F238E27FC236}">
                <a16:creationId xmlns:a16="http://schemas.microsoft.com/office/drawing/2014/main" id="{88DD799E-7950-B534-CF77-07C5785FD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3" name="CuadroTexto 12">
            <a:extLst>
              <a:ext uri="{FF2B5EF4-FFF2-40B4-BE49-F238E27FC236}">
                <a16:creationId xmlns:a16="http://schemas.microsoft.com/office/drawing/2014/main" id="{24488EC9-94B6-882E-462C-BEC739407B82}"/>
              </a:ext>
            </a:extLst>
          </p:cNvPr>
          <p:cNvSpPr txBox="1"/>
          <p:nvPr/>
        </p:nvSpPr>
        <p:spPr>
          <a:xfrm>
            <a:off x="755375" y="5068071"/>
            <a:ext cx="9183756" cy="1323439"/>
          </a:xfrm>
          <a:prstGeom prst="rect">
            <a:avLst/>
          </a:prstGeom>
          <a:noFill/>
        </p:spPr>
        <p:txBody>
          <a:bodyPr wrap="square" rtlCol="0">
            <a:spAutoFit/>
          </a:bodyPr>
          <a:lstStyle/>
          <a:p>
            <a:r>
              <a:rPr lang="es-ES" sz="8000" dirty="0">
                <a:solidFill>
                  <a:srgbClr val="00B050"/>
                </a:solidFill>
                <a:latin typeface="Josefin Sans" panose="00000800000000000000" pitchFamily="2" charset="0"/>
              </a:rPr>
              <a:t>Herencia genética</a:t>
            </a:r>
            <a:endParaRPr lang="es-CO" sz="8000" dirty="0">
              <a:solidFill>
                <a:srgbClr val="00B050"/>
              </a:solidFill>
              <a:latin typeface="Josefin Sans" panose="00000800000000000000" pitchFamily="2" charset="0"/>
            </a:endParaRPr>
          </a:p>
        </p:txBody>
      </p:sp>
    </p:spTree>
    <p:extLst>
      <p:ext uri="{BB962C8B-B14F-4D97-AF65-F5344CB8AC3E}">
        <p14:creationId xmlns:p14="http://schemas.microsoft.com/office/powerpoint/2010/main" val="822903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4E2F3E6-DF6E-D2ED-209D-3E5FA06FE5ED}"/>
              </a:ext>
            </a:extLst>
          </p:cNvPr>
          <p:cNvSpPr txBox="1"/>
          <p:nvPr/>
        </p:nvSpPr>
        <p:spPr>
          <a:xfrm>
            <a:off x="5629055" y="329411"/>
            <a:ext cx="2322250"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Cierre</a:t>
            </a:r>
            <a:endParaRPr lang="es-CO" sz="5400" dirty="0">
              <a:solidFill>
                <a:srgbClr val="00B050"/>
              </a:solidFill>
              <a:latin typeface="Josefin Sans" panose="00000800000000000000" pitchFamily="2" charset="0"/>
            </a:endParaRPr>
          </a:p>
        </p:txBody>
      </p:sp>
      <p:sp>
        <p:nvSpPr>
          <p:cNvPr id="4" name="CuadroTexto 3">
            <a:extLst>
              <a:ext uri="{FF2B5EF4-FFF2-40B4-BE49-F238E27FC236}">
                <a16:creationId xmlns:a16="http://schemas.microsoft.com/office/drawing/2014/main" id="{E11AE016-2734-2CA3-FB3A-2530040F127C}"/>
              </a:ext>
            </a:extLst>
          </p:cNvPr>
          <p:cNvSpPr txBox="1"/>
          <p:nvPr/>
        </p:nvSpPr>
        <p:spPr>
          <a:xfrm>
            <a:off x="693880" y="808681"/>
            <a:ext cx="10597585" cy="4133311"/>
          </a:xfrm>
          <a:prstGeom prst="rect">
            <a:avLst/>
          </a:prstGeom>
          <a:noFill/>
        </p:spPr>
        <p:txBody>
          <a:bodyPr wrap="square" rtlCol="0">
            <a:spAutoFit/>
          </a:bodyPr>
          <a:lstStyle/>
          <a:p>
            <a:pPr algn="just"/>
            <a:endParaRPr lang="es-CO" sz="3200" dirty="0">
              <a:effectLst/>
            </a:endParaRPr>
          </a:p>
          <a:p>
            <a:pPr marL="742950" lvl="1" indent="-285750" algn="just">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¿Qué puede analizar con los datos obtenidos?</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Los gemelos idénticos comparten el 100% de su ADN. ¿Tienen el mismo patrón de huellas digitales?</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¿Cómo cambian sus resultados si compara los 10 dedos, en lugar de solo 1? ¿Los 10 dedos de la misma persona tienen </a:t>
            </a:r>
            <a:r>
              <a:rPr lang="es-CO" sz="2000" kern="0" dirty="0">
                <a:solidFill>
                  <a:srgbClr val="5A5A5A"/>
                </a:solidFill>
                <a:latin typeface="Arial" panose="020B0604020202020204" pitchFamily="34" charset="0"/>
                <a:ea typeface="Times New Roman" panose="02020603050405020304" pitchFamily="18" charset="0"/>
                <a:cs typeface="Times New Roman" panose="02020603050405020304" pitchFamily="18" charset="0"/>
              </a:rPr>
              <a:t>la misma huella digital?</a:t>
            </a: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 tienen el mismo patrón de huellas digital?</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Los dedos de los pies también tienen patrones de cresta. ¿Las "impresiones de dedos" siguen las mismas reglas que las huellas dactilares?</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tabLst>
                <a:tab pos="457200" algn="l"/>
              </a:tabLst>
            </a:pPr>
            <a:endParaRPr lang="es-CO" sz="3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185367BB-9D24-DD25-B80C-BE46EC2D18E5}"/>
              </a:ext>
            </a:extLst>
          </p:cNvPr>
          <p:cNvSpPr txBox="1"/>
          <p:nvPr/>
        </p:nvSpPr>
        <p:spPr>
          <a:xfrm>
            <a:off x="900535" y="4402714"/>
            <a:ext cx="10597585" cy="1646605"/>
          </a:xfrm>
          <a:prstGeom prst="rect">
            <a:avLst/>
          </a:prstGeom>
          <a:noFill/>
        </p:spPr>
        <p:txBody>
          <a:bodyPr wrap="square" rtlCol="0">
            <a:spAutoFit/>
          </a:bodyPr>
          <a:lstStyle/>
          <a:p>
            <a:pPr algn="ctr">
              <a:lnSpc>
                <a:spcPct val="107000"/>
              </a:lnSpc>
              <a:spcAft>
                <a:spcPts val="800"/>
              </a:spcAft>
              <a:tabLst>
                <a:tab pos="457200" algn="l"/>
              </a:tabLst>
            </a:pPr>
            <a:r>
              <a:rPr lang="es-CO" sz="3200" b="1"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Para continuar con la exploración, realiza esta actividad con sus hermanos y padres y registre lo que encontraste.</a:t>
            </a:r>
            <a:endParaRPr lang="es-CO"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51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41F45F6-0FE9-2E56-6A6C-8D01A56E544E}"/>
              </a:ext>
            </a:extLst>
          </p:cNvPr>
          <p:cNvSpPr txBox="1"/>
          <p:nvPr/>
        </p:nvSpPr>
        <p:spPr>
          <a:xfrm>
            <a:off x="692553" y="1189141"/>
            <a:ext cx="5778229" cy="3681201"/>
          </a:xfrm>
          <a:prstGeom prst="rect">
            <a:avLst/>
          </a:prstGeom>
          <a:noFill/>
        </p:spPr>
        <p:txBody>
          <a:bodyPr wrap="square" rtlCol="0">
            <a:spAutoFit/>
          </a:bodyPr>
          <a:lstStyle/>
          <a:p>
            <a:r>
              <a:rPr lang="es-ES" sz="3600" b="1" dirty="0">
                <a:solidFill>
                  <a:srgbClr val="92D050"/>
                </a:solidFill>
              </a:rPr>
              <a:t>Evocación:</a:t>
            </a:r>
          </a:p>
          <a:p>
            <a:endParaRPr lang="es-ES" sz="2400" dirty="0"/>
          </a:p>
          <a:p>
            <a:pPr algn="just">
              <a:lnSpc>
                <a:spcPct val="107000"/>
              </a:lnSpc>
              <a:spcAft>
                <a:spcPts val="800"/>
              </a:spcAft>
            </a:pPr>
            <a:r>
              <a:rPr lang="es-CO" sz="1800" kern="0" dirty="0">
                <a:effectLst/>
                <a:latin typeface="Arial" panose="020B0604020202020204" pitchFamily="34" charset="0"/>
                <a:ea typeface="Times New Roman" panose="02020603050405020304" pitchFamily="18" charset="0"/>
                <a:cs typeface="Times New Roman" panose="02020603050405020304" pitchFamily="18" charset="0"/>
              </a:rPr>
              <a:t>¿Alguna vez has mirado a dos chicas y pensaste que se veían tan similares que debían ser hermanas?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kern="0" dirty="0">
                <a:effectLst/>
                <a:latin typeface="Arial" panose="020B0604020202020204" pitchFamily="34" charset="0"/>
                <a:ea typeface="Times New Roman" panose="02020603050405020304" pitchFamily="18" charset="0"/>
                <a:cs typeface="Times New Roman" panose="02020603050405020304" pitchFamily="18" charset="0"/>
              </a:rPr>
              <a:t>¿Qué pasa con un padre y su hijo — alguna vez has visto a un niño que se parecía a como lo hacía su padre cuando era más joven? </a:t>
            </a:r>
          </a:p>
          <a:p>
            <a:pPr algn="just">
              <a:lnSpc>
                <a:spcPct val="107000"/>
              </a:lnSpc>
              <a:spcAft>
                <a:spcPts val="800"/>
              </a:spcAft>
            </a:pPr>
            <a:r>
              <a:rPr lang="es-CO" kern="0" dirty="0">
                <a:latin typeface="Arial" panose="020B0604020202020204" pitchFamily="34" charset="0"/>
                <a:cs typeface="Times New Roman" panose="02020603050405020304" pitchFamily="18" charset="0"/>
              </a:rPr>
              <a:t>¿Qué pasa con las huellas dactilares — son un rasgo heredado? </a:t>
            </a:r>
          </a:p>
          <a:p>
            <a:pPr algn="just">
              <a:lnSpc>
                <a:spcPct val="107000"/>
              </a:lnSpc>
              <a:spcAft>
                <a:spcPts val="800"/>
              </a:spcAft>
            </a:pPr>
            <a:endParaRPr lang="es-CO" kern="0" dirty="0">
              <a:latin typeface="Arial" panose="020B0604020202020204" pitchFamily="34" charset="0"/>
              <a:cs typeface="Times New Roman" panose="02020603050405020304" pitchFamily="18" charset="0"/>
            </a:endParaRPr>
          </a:p>
        </p:txBody>
      </p:sp>
      <p:pic>
        <p:nvPicPr>
          <p:cNvPr id="4" name="Imagen 3" descr="Dibujo de una huella digital">
            <a:extLst>
              <a:ext uri="{FF2B5EF4-FFF2-40B4-BE49-F238E27FC236}">
                <a16:creationId xmlns:a16="http://schemas.microsoft.com/office/drawing/2014/main" id="{85130671-F486-6B0F-18F9-47E91AFB82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4523" y="1189141"/>
            <a:ext cx="3953736" cy="3664958"/>
          </a:xfrm>
          <a:prstGeom prst="rect">
            <a:avLst/>
          </a:prstGeom>
          <a:noFill/>
          <a:ln>
            <a:noFill/>
          </a:ln>
        </p:spPr>
      </p:pic>
    </p:spTree>
    <p:extLst>
      <p:ext uri="{BB962C8B-B14F-4D97-AF65-F5344CB8AC3E}">
        <p14:creationId xmlns:p14="http://schemas.microsoft.com/office/powerpoint/2010/main" val="313773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8" y="0"/>
            <a:ext cx="12192000" cy="6858000"/>
          </a:xfrm>
          <a:prstGeom prst="rect">
            <a:avLst/>
          </a:prstGeom>
        </p:spPr>
      </p:pic>
      <p:sp>
        <p:nvSpPr>
          <p:cNvPr id="8" name="CuadroTexto 7">
            <a:extLst>
              <a:ext uri="{FF2B5EF4-FFF2-40B4-BE49-F238E27FC236}">
                <a16:creationId xmlns:a16="http://schemas.microsoft.com/office/drawing/2014/main" id="{1F120F43-7679-42EA-07C3-7E6E66621C63}"/>
              </a:ext>
            </a:extLst>
          </p:cNvPr>
          <p:cNvSpPr txBox="1"/>
          <p:nvPr/>
        </p:nvSpPr>
        <p:spPr>
          <a:xfrm>
            <a:off x="1212573" y="2365080"/>
            <a:ext cx="9707217" cy="2664768"/>
          </a:xfrm>
          <a:prstGeom prst="rect">
            <a:avLst/>
          </a:prstGeom>
          <a:noFill/>
        </p:spPr>
        <p:txBody>
          <a:bodyPr wrap="square" rtlCol="0">
            <a:spAutoFit/>
          </a:bodyPr>
          <a:lstStyle/>
          <a:p>
            <a:pPr algn="ctr">
              <a:lnSpc>
                <a:spcPct val="107000"/>
              </a:lnSpc>
              <a:spcAft>
                <a:spcPts val="800"/>
              </a:spcAft>
            </a:pPr>
            <a:r>
              <a:rPr lang="es-CO" sz="4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Explorar si los patrones de huellas dactilares se crean al azar o si están influenciados por la genética.</a:t>
            </a:r>
            <a:endParaRPr lang="es-CO" sz="4400" kern="100" dirty="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337776D7-3F7A-7C7A-3365-635512372B69}"/>
              </a:ext>
            </a:extLst>
          </p:cNvPr>
          <p:cNvSpPr txBox="1"/>
          <p:nvPr/>
        </p:nvSpPr>
        <p:spPr>
          <a:xfrm>
            <a:off x="1338470" y="963737"/>
            <a:ext cx="3697356"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Objetivo</a:t>
            </a:r>
            <a:endParaRPr lang="es-CO" sz="5400" dirty="0">
              <a:solidFill>
                <a:srgbClr val="00B050"/>
              </a:solidFill>
              <a:latin typeface="Josefin Sans" panose="00000800000000000000" pitchFamily="2" charset="0"/>
            </a:endParaRPr>
          </a:p>
        </p:txBody>
      </p:sp>
    </p:spTree>
    <p:extLst>
      <p:ext uri="{BB962C8B-B14F-4D97-AF65-F5344CB8AC3E}">
        <p14:creationId xmlns:p14="http://schemas.microsoft.com/office/powerpoint/2010/main" val="154016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741F45F6-0FE9-2E56-6A6C-8D01A56E544E}"/>
              </a:ext>
            </a:extLst>
          </p:cNvPr>
          <p:cNvSpPr txBox="1"/>
          <p:nvPr/>
        </p:nvSpPr>
        <p:spPr>
          <a:xfrm>
            <a:off x="629478" y="765071"/>
            <a:ext cx="9475306" cy="5201424"/>
          </a:xfrm>
          <a:prstGeom prst="rect">
            <a:avLst/>
          </a:prstGeom>
          <a:noFill/>
        </p:spPr>
        <p:txBody>
          <a:bodyPr wrap="square" rtlCol="0">
            <a:spAutoFit/>
          </a:bodyPr>
          <a:lstStyle/>
          <a:p>
            <a:r>
              <a:rPr lang="es-ES" sz="2400" b="1" dirty="0">
                <a:solidFill>
                  <a:srgbClr val="92D050"/>
                </a:solidFill>
              </a:rPr>
              <a:t>Teorización (Para el facilitador):</a:t>
            </a:r>
          </a:p>
          <a:p>
            <a:endParaRPr lang="es-ES" sz="2400" dirty="0"/>
          </a:p>
          <a:p>
            <a:pPr algn="just"/>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Durante las semanas 10 a 24 de </a:t>
            </a:r>
            <a:r>
              <a:rPr lang="es-CO" sz="1400" b="1"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gestación</a:t>
            </a: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 (cuando un feto se está desarrollando dentro del útero de su madre, también llamado </a:t>
            </a:r>
            <a:r>
              <a:rPr lang="es-CO" sz="1400" b="1" i="1"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en el útero</a:t>
            </a: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 se forman crestas en la epidermis, que es la capa más externa de la piel, en las yemas de los dedos del feto. El patrón que hacen estas crestas se conoce como huella digital y se parece al dibujo que se muestra en la Figura 1, a continuación.</a:t>
            </a:r>
          </a:p>
          <a:p>
            <a:pPr algn="just"/>
            <a:r>
              <a:rPr lang="es-CO" sz="1400" kern="0" dirty="0">
                <a:solidFill>
                  <a:srgbClr val="5A5A5A"/>
                </a:solidFill>
                <a:latin typeface="Arial" panose="020B0604020202020204" pitchFamily="34" charset="0"/>
                <a:cs typeface="Times New Roman" panose="02020603050405020304" pitchFamily="18" charset="0"/>
              </a:rPr>
              <a:t>Las huellas digitales son estáticas y no cambian con la edad, por lo que un individuo tendrá la misma huella digital desde la infancia hasta la edad adulta. El patrón cambia de tamaño, pero no de forma, a medida que la persona crece. ( Para tener una mejor idea de cómo funciona, puede modelar el cambio de tamaño al entintar su huella digital en un globo y luego volar el globo. ) Como cada persona tiene huellas digitales únicas que no cambian con el tiempo, se pueden usar para la identificación. Por ejemplo, la policía usa huellas digitales para determinar si un individuo en particular ha estado en la escena del crimen.</a:t>
            </a:r>
          </a:p>
          <a:p>
            <a:pPr algn="just"/>
            <a:r>
              <a:rPr lang="es-CO" sz="1400" kern="0" dirty="0">
                <a:solidFill>
                  <a:srgbClr val="5A5A5A"/>
                </a:solidFill>
                <a:latin typeface="Arial" panose="020B0604020202020204" pitchFamily="34" charset="0"/>
                <a:cs typeface="Times New Roman" panose="02020603050405020304" pitchFamily="18" charset="0"/>
              </a:rPr>
              <a:t>El ADN que una persona hereda de sus padres determina muchas características y rasgos personales, como si alguien es diestro o zurdo o el color de sus ojos. En este proyecto científico, examinará las huellas dactilares de hermanos versus pares de personas no relacionadas para determinar si son generales huella digital los patrones son genéticos o al azar. ¿Alguna vez has mirado a dos chicas y has dicho, "debes ser hermanas"? A menudo podemos decir que dos personas son hermanos porque parecen tener varios rasgos físicos similares. Esto se debe a que los niños reciben la mitad de su ADN de cada padre. Todos hermanos biológicos son la mezcla del ADN de ambos padres. Esto da como resultado un mayor grado de rasgos coincidentes entre hermanos que entre individuos no relacionados. Por lo tanto, si el ADN determina los patrones de huellas dactilares, es más probable que los hermanos compartan la misma categoría de huellas dactilares que dos personas no relacionadas</a:t>
            </a:r>
          </a:p>
          <a:p>
            <a:endParaRPr lang="es-CO" dirty="0"/>
          </a:p>
        </p:txBody>
      </p:sp>
      <p:pic>
        <p:nvPicPr>
          <p:cNvPr id="4" name="Imagen 3" descr="Dibujo de una huella digital">
            <a:extLst>
              <a:ext uri="{FF2B5EF4-FFF2-40B4-BE49-F238E27FC236}">
                <a16:creationId xmlns:a16="http://schemas.microsoft.com/office/drawing/2014/main" id="{E898A93B-2AC4-C041-8908-34E347AEC1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6562" y="999807"/>
            <a:ext cx="1295400" cy="1200785"/>
          </a:xfrm>
          <a:prstGeom prst="rect">
            <a:avLst/>
          </a:prstGeom>
          <a:noFill/>
          <a:ln>
            <a:noFill/>
          </a:ln>
        </p:spPr>
      </p:pic>
      <p:sp>
        <p:nvSpPr>
          <p:cNvPr id="6" name="CuadroTexto 5">
            <a:extLst>
              <a:ext uri="{FF2B5EF4-FFF2-40B4-BE49-F238E27FC236}">
                <a16:creationId xmlns:a16="http://schemas.microsoft.com/office/drawing/2014/main" id="{EE738196-A12A-C7D4-6CC0-2E81E49C576C}"/>
              </a:ext>
            </a:extLst>
          </p:cNvPr>
          <p:cNvSpPr txBox="1"/>
          <p:nvPr/>
        </p:nvSpPr>
        <p:spPr>
          <a:xfrm>
            <a:off x="10086562" y="2200279"/>
            <a:ext cx="1630017" cy="430318"/>
          </a:xfrm>
          <a:prstGeom prst="rect">
            <a:avLst/>
          </a:prstGeom>
          <a:noFill/>
        </p:spPr>
        <p:txBody>
          <a:bodyPr wrap="square" rtlCol="0">
            <a:spAutoFit/>
          </a:bodyPr>
          <a:lstStyle/>
          <a:p>
            <a:r>
              <a:rPr lang="es-CO" sz="1100" b="1" kern="0" dirty="0">
                <a:solidFill>
                  <a:srgbClr val="5A5A5A"/>
                </a:solidFill>
                <a:effectLst/>
                <a:latin typeface="Arial" panose="020B0604020202020204" pitchFamily="34" charset="0"/>
                <a:ea typeface="Times New Roman" panose="02020603050405020304" pitchFamily="18" charset="0"/>
              </a:rPr>
              <a:t>Figura 1.</a:t>
            </a:r>
            <a:r>
              <a:rPr lang="es-CO" sz="1100" kern="0" dirty="0">
                <a:solidFill>
                  <a:srgbClr val="5A5A5A"/>
                </a:solidFill>
                <a:effectLst/>
                <a:latin typeface="Arial" panose="020B0604020202020204" pitchFamily="34" charset="0"/>
                <a:ea typeface="Times New Roman" panose="02020603050405020304" pitchFamily="18" charset="0"/>
              </a:rPr>
              <a:t> Un dibujo de una huella digital</a:t>
            </a:r>
            <a:endParaRPr lang="es-CO" sz="1100" dirty="0"/>
          </a:p>
        </p:txBody>
      </p:sp>
    </p:spTree>
    <p:extLst>
      <p:ext uri="{BB962C8B-B14F-4D97-AF65-F5344CB8AC3E}">
        <p14:creationId xmlns:p14="http://schemas.microsoft.com/office/powerpoint/2010/main" val="349204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adroTexto 6">
            <a:extLst>
              <a:ext uri="{FF2B5EF4-FFF2-40B4-BE49-F238E27FC236}">
                <a16:creationId xmlns:a16="http://schemas.microsoft.com/office/drawing/2014/main" id="{C065AA01-01DE-AFD2-43F8-1A42B69C7F3E}"/>
              </a:ext>
            </a:extLst>
          </p:cNvPr>
          <p:cNvSpPr txBox="1"/>
          <p:nvPr/>
        </p:nvSpPr>
        <p:spPr>
          <a:xfrm>
            <a:off x="609601" y="1378226"/>
            <a:ext cx="10681252" cy="1063689"/>
          </a:xfrm>
          <a:prstGeom prst="rect">
            <a:avLst/>
          </a:prstGeom>
          <a:noFill/>
        </p:spPr>
        <p:txBody>
          <a:bodyPr wrap="square" rtlCol="0">
            <a:spAutoFit/>
          </a:bodyPr>
          <a:lstStyle/>
          <a:p>
            <a:pPr algn="just">
              <a:lnSpc>
                <a:spcPct val="107000"/>
              </a:lnSpc>
              <a:spcAft>
                <a:spcPts val="800"/>
              </a:spcAf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Aunque el número exacto, la forma y el espaciado de las crestas cambian de persona a persona, las huellas digitales se pueden clasificar en tres categorías generales según su tipo de patrón: bucle, arco y espiral, como se muestra en la Figura 2, a continuación.</a:t>
            </a:r>
            <a:endParaRPr lang="es-C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AAE77C5-A4AF-56B9-05C3-FB69B063E802}"/>
              </a:ext>
            </a:extLst>
          </p:cNvPr>
          <p:cNvSpPr txBox="1"/>
          <p:nvPr/>
        </p:nvSpPr>
        <p:spPr>
          <a:xfrm>
            <a:off x="5353878" y="454896"/>
            <a:ext cx="6679095"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Tipos de patrones</a:t>
            </a:r>
            <a:endParaRPr lang="es-CO" sz="5400" dirty="0">
              <a:solidFill>
                <a:srgbClr val="00B050"/>
              </a:solidFill>
              <a:latin typeface="Josefin Sans" panose="00000800000000000000" pitchFamily="2" charset="0"/>
            </a:endParaRPr>
          </a:p>
        </p:txBody>
      </p:sp>
      <p:sp>
        <p:nvSpPr>
          <p:cNvPr id="10" name="CuadroTexto 9">
            <a:extLst>
              <a:ext uri="{FF2B5EF4-FFF2-40B4-BE49-F238E27FC236}">
                <a16:creationId xmlns:a16="http://schemas.microsoft.com/office/drawing/2014/main" id="{BEEC7BFB-0EBB-0607-128B-F1F51A87E274}"/>
              </a:ext>
            </a:extLst>
          </p:cNvPr>
          <p:cNvSpPr txBox="1"/>
          <p:nvPr/>
        </p:nvSpPr>
        <p:spPr>
          <a:xfrm>
            <a:off x="9695612" y="4805638"/>
            <a:ext cx="2138579" cy="872868"/>
          </a:xfrm>
          <a:prstGeom prst="rect">
            <a:avLst/>
          </a:prstGeom>
          <a:noFill/>
        </p:spPr>
        <p:txBody>
          <a:bodyPr wrap="square" rtlCol="0">
            <a:spAutoFit/>
          </a:bodyPr>
          <a:lstStyle/>
          <a:p>
            <a:pPr lvl="0" algn="just">
              <a:lnSpc>
                <a:spcPct val="107000"/>
              </a:lnSpc>
            </a:pPr>
            <a:r>
              <a:rPr lang="es-CO" sz="1200" b="1" kern="0" dirty="0">
                <a:solidFill>
                  <a:srgbClr val="5A5A5A"/>
                </a:solidFill>
                <a:effectLst/>
                <a:latin typeface="Arial" panose="020B0604020202020204" pitchFamily="34" charset="0"/>
                <a:ea typeface="Times New Roman" panose="02020603050405020304" pitchFamily="18" charset="0"/>
              </a:rPr>
              <a:t>Figura 2.</a:t>
            </a:r>
            <a:r>
              <a:rPr lang="es-CO" sz="1200" kern="0" dirty="0">
                <a:solidFill>
                  <a:srgbClr val="5A5A5A"/>
                </a:solidFill>
                <a:effectLst/>
                <a:latin typeface="Arial" panose="020B0604020202020204" pitchFamily="34" charset="0"/>
                <a:ea typeface="Times New Roman" panose="02020603050405020304" pitchFamily="18" charset="0"/>
              </a:rPr>
              <a:t> Los tres patrones básicos de huellas digitales se ilustran aquí. (Créditos de la imagen: Sitio web del FBI)</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2DF9EB85-AE15-7239-D33D-8ED9E15F4056}"/>
              </a:ext>
            </a:extLst>
          </p:cNvPr>
          <p:cNvGraphicFramePr>
            <a:graphicFrameLocks noGrp="1"/>
          </p:cNvGraphicFramePr>
          <p:nvPr>
            <p:extLst>
              <p:ext uri="{D42A27DB-BD31-4B8C-83A1-F6EECF244321}">
                <p14:modId xmlns:p14="http://schemas.microsoft.com/office/powerpoint/2010/main" val="570750043"/>
              </p:ext>
            </p:extLst>
          </p:nvPr>
        </p:nvGraphicFramePr>
        <p:xfrm>
          <a:off x="1249793" y="2441915"/>
          <a:ext cx="8199007" cy="3781472"/>
        </p:xfrm>
        <a:graphic>
          <a:graphicData uri="http://schemas.openxmlformats.org/drawingml/2006/table">
            <a:tbl>
              <a:tblPr firstRow="1" firstCol="1" bandRow="1">
                <a:tableStyleId>{5940675A-B579-460E-94D1-54222C63F5DA}</a:tableStyleId>
              </a:tblPr>
              <a:tblGrid>
                <a:gridCol w="2593337">
                  <a:extLst>
                    <a:ext uri="{9D8B030D-6E8A-4147-A177-3AD203B41FA5}">
                      <a16:colId xmlns:a16="http://schemas.microsoft.com/office/drawing/2014/main" val="4011168210"/>
                    </a:ext>
                  </a:extLst>
                </a:gridCol>
                <a:gridCol w="2703444">
                  <a:extLst>
                    <a:ext uri="{9D8B030D-6E8A-4147-A177-3AD203B41FA5}">
                      <a16:colId xmlns:a16="http://schemas.microsoft.com/office/drawing/2014/main" val="4114274017"/>
                    </a:ext>
                  </a:extLst>
                </a:gridCol>
                <a:gridCol w="2902226">
                  <a:extLst>
                    <a:ext uri="{9D8B030D-6E8A-4147-A177-3AD203B41FA5}">
                      <a16:colId xmlns:a16="http://schemas.microsoft.com/office/drawing/2014/main" val="1272066404"/>
                    </a:ext>
                  </a:extLst>
                </a:gridCol>
              </a:tblGrid>
              <a:tr h="1865042">
                <a:tc>
                  <a:txBody>
                    <a:bodyPr/>
                    <a:lstStyle/>
                    <a:p>
                      <a:pPr algn="ctr">
                        <a:lnSpc>
                          <a:spcPct val="107000"/>
                        </a:lnSpc>
                        <a:spcAft>
                          <a:spcPts val="800"/>
                        </a:spcAft>
                      </a:pPr>
                      <a:r>
                        <a:rPr lang="es-ES" sz="1100" kern="100" dirty="0">
                          <a:effectLst/>
                        </a:rPr>
                        <a:t>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s-ES" sz="1200" kern="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s-ES" sz="1200" kern="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31565180"/>
                  </a:ext>
                </a:extLst>
              </a:tr>
              <a:tr h="0">
                <a:tc>
                  <a:txBody>
                    <a:bodyPr/>
                    <a:lstStyle/>
                    <a:p>
                      <a:pPr algn="ctr">
                        <a:lnSpc>
                          <a:spcPct val="107000"/>
                        </a:lnSpc>
                        <a:spcAft>
                          <a:spcPts val="800"/>
                        </a:spcAft>
                      </a:pPr>
                      <a:r>
                        <a:rPr lang="es-CO" sz="1600" kern="0">
                          <a:effectLst/>
                        </a:rPr>
                        <a:t>Bucle </a:t>
                      </a:r>
                      <a:endParaRPr lang="es-CO" sz="1400" kern="100">
                        <a:effectLst/>
                      </a:endParaRPr>
                    </a:p>
                    <a:p>
                      <a:pPr algn="ctr">
                        <a:lnSpc>
                          <a:spcPct val="107000"/>
                        </a:lnSpc>
                        <a:spcAft>
                          <a:spcPts val="800"/>
                        </a:spcAft>
                      </a:pPr>
                      <a:r>
                        <a:rPr lang="es-CO" sz="1600" kern="0">
                          <a:effectLst/>
                        </a:rPr>
                        <a:t>En un patrón de bucle, las crestas entran por cualquier lado, se curvan nuevamente y salen o tienden a salir por el mismo lado por el que entraron</a:t>
                      </a:r>
                      <a:endParaRPr lang="es-CO"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O" sz="1600" kern="0">
                          <a:effectLst/>
                        </a:rPr>
                        <a:t>Espiral</a:t>
                      </a:r>
                      <a:endParaRPr lang="es-CO" sz="1400" kern="100">
                        <a:effectLst/>
                      </a:endParaRPr>
                    </a:p>
                    <a:p>
                      <a:pPr algn="ctr">
                        <a:lnSpc>
                          <a:spcPct val="107000"/>
                        </a:lnSpc>
                        <a:spcAft>
                          <a:spcPts val="800"/>
                        </a:spcAft>
                      </a:pPr>
                      <a:r>
                        <a:rPr lang="es-CO" sz="1600" kern="0">
                          <a:effectLst/>
                        </a:rPr>
                        <a:t>Es un patrón verticilo, las crestas suelen ser circulares</a:t>
                      </a:r>
                      <a:endParaRPr lang="es-CO" sz="1400" kern="100">
                        <a:effectLst/>
                      </a:endParaRPr>
                    </a:p>
                    <a:p>
                      <a:pPr algn="ctr">
                        <a:lnSpc>
                          <a:spcPct val="107000"/>
                        </a:lnSpc>
                        <a:spcAft>
                          <a:spcPts val="800"/>
                        </a:spcAft>
                      </a:pPr>
                      <a:r>
                        <a:rPr lang="es-CO" sz="1600" kern="0">
                          <a:effectLst/>
                        </a:rPr>
                        <a:t> </a:t>
                      </a:r>
                      <a:endParaRPr lang="es-CO"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CO" sz="1600" kern="100" dirty="0">
                          <a:effectLst/>
                        </a:rPr>
                        <a:t>Arco</a:t>
                      </a:r>
                      <a:endParaRPr lang="es-CO" sz="1400" kern="100" dirty="0">
                        <a:effectLst/>
                      </a:endParaRPr>
                    </a:p>
                    <a:p>
                      <a:pPr algn="ctr">
                        <a:lnSpc>
                          <a:spcPct val="107000"/>
                        </a:lnSpc>
                        <a:spcAft>
                          <a:spcPts val="800"/>
                        </a:spcAft>
                      </a:pPr>
                      <a:r>
                        <a:rPr lang="es-CO" sz="1600" kern="100" dirty="0">
                          <a:effectLst/>
                        </a:rPr>
                        <a:t>En un patrón de arco, las crestas entran por un lado, se elevan en el centro y salen generalmente por el lado opuesto</a:t>
                      </a:r>
                      <a:endParaRPr lang="es-CO"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18599"/>
                  </a:ext>
                </a:extLst>
              </a:tr>
            </a:tbl>
          </a:graphicData>
        </a:graphic>
      </p:graphicFrame>
      <p:pic>
        <p:nvPicPr>
          <p:cNvPr id="1027" name="Picture 3">
            <a:extLst>
              <a:ext uri="{FF2B5EF4-FFF2-40B4-BE49-F238E27FC236}">
                <a16:creationId xmlns:a16="http://schemas.microsoft.com/office/drawing/2014/main" id="{EA944229-8611-40F9-5222-7FD03EEB7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857" y="2809875"/>
            <a:ext cx="13716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242E6A0-B4DB-3F27-4C0A-B90A034CF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120" y="2688490"/>
            <a:ext cx="13906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
            <a:extLst>
              <a:ext uri="{FF2B5EF4-FFF2-40B4-BE49-F238E27FC236}">
                <a16:creationId xmlns:a16="http://schemas.microsoft.com/office/drawing/2014/main" id="{FB883254-8D51-68EE-EAED-EAB1352C7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7075" y="2717545"/>
            <a:ext cx="12763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0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4E2F3E6-DF6E-D2ED-209D-3E5FA06FE5ED}"/>
              </a:ext>
            </a:extLst>
          </p:cNvPr>
          <p:cNvSpPr txBox="1"/>
          <p:nvPr/>
        </p:nvSpPr>
        <p:spPr>
          <a:xfrm>
            <a:off x="5629054" y="329411"/>
            <a:ext cx="4349833"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Materiales</a:t>
            </a:r>
            <a:endParaRPr lang="es-CO" sz="5400" dirty="0">
              <a:solidFill>
                <a:srgbClr val="00B050"/>
              </a:solidFill>
              <a:latin typeface="Josefin Sans" panose="00000800000000000000" pitchFamily="2" charset="0"/>
            </a:endParaRPr>
          </a:p>
        </p:txBody>
      </p:sp>
      <p:sp>
        <p:nvSpPr>
          <p:cNvPr id="4" name="CuadroTexto 3">
            <a:extLst>
              <a:ext uri="{FF2B5EF4-FFF2-40B4-BE49-F238E27FC236}">
                <a16:creationId xmlns:a16="http://schemas.microsoft.com/office/drawing/2014/main" id="{E11AE016-2734-2CA3-FB3A-2530040F127C}"/>
              </a:ext>
            </a:extLst>
          </p:cNvPr>
          <p:cNvSpPr txBox="1"/>
          <p:nvPr/>
        </p:nvSpPr>
        <p:spPr>
          <a:xfrm>
            <a:off x="1444488" y="1305750"/>
            <a:ext cx="2888974" cy="1969578"/>
          </a:xfrm>
          <a:prstGeom prst="rect">
            <a:avLst/>
          </a:prstGeom>
          <a:noFill/>
        </p:spPr>
        <p:txBody>
          <a:bodyPr wrap="square" rtlCol="0">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Toalla de papel</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Lápiz</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Cinta transparente</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Tijeras</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Papel blanco</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1F4A136-C7C6-C0D7-37F2-A61B8374EB42}"/>
              </a:ext>
            </a:extLst>
          </p:cNvPr>
          <p:cNvSpPr txBox="1"/>
          <p:nvPr/>
        </p:nvSpPr>
        <p:spPr>
          <a:xfrm>
            <a:off x="3680984" y="3715380"/>
            <a:ext cx="3896139" cy="1764394"/>
          </a:xfrm>
          <a:prstGeom prst="rect">
            <a:avLst/>
          </a:prstGeom>
          <a:noFill/>
        </p:spPr>
        <p:txBody>
          <a:bodyPr wrap="square" rtlCol="0">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Personas relacionadas (al menos 2)</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Personas no relacionadas (al menos 10)</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Cuaderno.</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F88743C8-A22D-D7C9-F56C-96551C66284E}"/>
              </a:ext>
            </a:extLst>
          </p:cNvPr>
          <p:cNvPicPr>
            <a:picLocks noChangeAspect="1"/>
          </p:cNvPicPr>
          <p:nvPr/>
        </p:nvPicPr>
        <p:blipFill>
          <a:blip r:embed="rId3"/>
          <a:stretch>
            <a:fillRect/>
          </a:stretch>
        </p:blipFill>
        <p:spPr>
          <a:xfrm>
            <a:off x="7628084" y="2180239"/>
            <a:ext cx="3905460" cy="3660348"/>
          </a:xfrm>
          <a:prstGeom prst="rect">
            <a:avLst/>
          </a:prstGeom>
        </p:spPr>
      </p:pic>
    </p:spTree>
    <p:extLst>
      <p:ext uri="{BB962C8B-B14F-4D97-AF65-F5344CB8AC3E}">
        <p14:creationId xmlns:p14="http://schemas.microsoft.com/office/powerpoint/2010/main" val="3936170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4E2F3E6-DF6E-D2ED-209D-3E5FA06FE5ED}"/>
              </a:ext>
            </a:extLst>
          </p:cNvPr>
          <p:cNvSpPr txBox="1"/>
          <p:nvPr/>
        </p:nvSpPr>
        <p:spPr>
          <a:xfrm>
            <a:off x="5629054" y="329411"/>
            <a:ext cx="5290737"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Procedimiento</a:t>
            </a:r>
            <a:endParaRPr lang="es-CO" sz="5400" dirty="0">
              <a:solidFill>
                <a:srgbClr val="00B050"/>
              </a:solidFill>
              <a:latin typeface="Josefin Sans" panose="00000800000000000000" pitchFamily="2" charset="0"/>
            </a:endParaRPr>
          </a:p>
        </p:txBody>
      </p:sp>
      <p:sp>
        <p:nvSpPr>
          <p:cNvPr id="4" name="CuadroTexto 3">
            <a:extLst>
              <a:ext uri="{FF2B5EF4-FFF2-40B4-BE49-F238E27FC236}">
                <a16:creationId xmlns:a16="http://schemas.microsoft.com/office/drawing/2014/main" id="{E11AE016-2734-2CA3-FB3A-2530040F127C}"/>
              </a:ext>
            </a:extLst>
          </p:cNvPr>
          <p:cNvSpPr txBox="1"/>
          <p:nvPr/>
        </p:nvSpPr>
        <p:spPr>
          <a:xfrm>
            <a:off x="614366" y="1047559"/>
            <a:ext cx="6266719" cy="5006499"/>
          </a:xfrm>
          <a:prstGeom prst="rect">
            <a:avLst/>
          </a:prstGeom>
          <a:noFill/>
        </p:spPr>
        <p:txBody>
          <a:bodyPr wrap="square" rtlCol="0">
            <a:spAutoFit/>
          </a:bodyPr>
          <a:lstStyle/>
          <a:p>
            <a:pPr marL="342900" lvl="0" indent="-342900">
              <a:spcAft>
                <a:spcPts val="800"/>
              </a:spcAft>
              <a:buFont typeface="+mj-lt"/>
              <a:buAutoNum type="arabicPeriod"/>
              <a:tabLst>
                <a:tab pos="4572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Para comenzar esta práctica, tomar huellas digitales confiables y claras es clave. Primero pruebe la técnica en usted mismo.</a:t>
            </a:r>
            <a:endParaRPr lang="es-CO" sz="1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Frote un lápiz sobre un pedazo de papel de impresora varias veces hasta que un área de aproximadamente 3 por 3 centímetros (cm) es completamente gris, como se muestra en la Figura 3 (el papel de la izquierda).</a:t>
            </a:r>
            <a:endParaRPr lang="es-CO" sz="1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Seque bien el dedo con una toalla de papel.</a:t>
            </a:r>
            <a:endParaRPr lang="es-CO" sz="1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Presione y deslice cada lado de la punta del dedo índice derecho una vez sobre la almohadilla</a:t>
            </a:r>
            <a:endParaRPr lang="es-CO" sz="1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Luego enrolle la punta del dedo gris sobre el lado pegajoso de un trozo de cinta transparente. El resultado se verá como la cinta de la Figura 3.</a:t>
            </a: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Usa otra toallita para limpiar el dedo gris de la persona.</a:t>
            </a:r>
            <a:endParaRPr lang="es-CO" sz="1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Corte el trozo de cinta que contiene la huella digital y péguelo en un trozo de papel blanco, como se muestra en la Figura 3.</a:t>
            </a:r>
            <a:endParaRPr lang="es-CO" sz="12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Perfecciona tu técnica hasta que las huellas dactilares salgan claras cada vez.</a:t>
            </a:r>
            <a:endParaRPr lang="es-CO" sz="1200" kern="100" dirty="0">
              <a:solidFill>
                <a:srgbClr val="5A5A5A"/>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spcAft>
                <a:spcPts val="800"/>
              </a:spcAft>
              <a:buFont typeface="+mj-lt"/>
              <a:buAutoNum type="alphaLcPeriod"/>
              <a:tabLst>
                <a:tab pos="914400" algn="l"/>
              </a:tabLst>
            </a:pPr>
            <a:r>
              <a:rPr lang="es-CO" sz="1400" kern="0" dirty="0">
                <a:solidFill>
                  <a:srgbClr val="5A5A5A"/>
                </a:solidFill>
                <a:latin typeface="Arial" panose="020B0604020202020204" pitchFamily="34" charset="0"/>
                <a:cs typeface="Times New Roman" panose="02020603050405020304" pitchFamily="18" charset="0"/>
              </a:rPr>
              <a:t>Cuando sus impresiones comiencen a desvanecerse, frote su lápiz un par de veces sobre su almohadilla e inténtelo nuevamente </a:t>
            </a:r>
          </a:p>
        </p:txBody>
      </p:sp>
      <p:pic>
        <p:nvPicPr>
          <p:cNvPr id="6" name="Imagen 5" descr="Un cuadrado de papel con un cuadrado negro en su centro junto a un rollo de cinta y otro cuadrado de papel con una huella digital negra">
            <a:extLst>
              <a:ext uri="{FF2B5EF4-FFF2-40B4-BE49-F238E27FC236}">
                <a16:creationId xmlns:a16="http://schemas.microsoft.com/office/drawing/2014/main" id="{6F5773BA-C1C3-93D0-DD68-0A4BC7ACA6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1069" y="2010651"/>
            <a:ext cx="4391188" cy="2263166"/>
          </a:xfrm>
          <a:prstGeom prst="rect">
            <a:avLst/>
          </a:prstGeom>
          <a:noFill/>
          <a:ln>
            <a:noFill/>
          </a:ln>
        </p:spPr>
      </p:pic>
      <p:sp>
        <p:nvSpPr>
          <p:cNvPr id="7" name="CuadroTexto 6">
            <a:extLst>
              <a:ext uri="{FF2B5EF4-FFF2-40B4-BE49-F238E27FC236}">
                <a16:creationId xmlns:a16="http://schemas.microsoft.com/office/drawing/2014/main" id="{FD6A5438-BDB0-E2E7-DD28-438AB40ABB16}"/>
              </a:ext>
            </a:extLst>
          </p:cNvPr>
          <p:cNvSpPr txBox="1"/>
          <p:nvPr/>
        </p:nvSpPr>
        <p:spPr>
          <a:xfrm>
            <a:off x="7186447" y="4289088"/>
            <a:ext cx="4391187" cy="742639"/>
          </a:xfrm>
          <a:prstGeom prst="rect">
            <a:avLst/>
          </a:prstGeom>
          <a:noFill/>
        </p:spPr>
        <p:txBody>
          <a:bodyPr wrap="square" rtlCol="0">
            <a:spAutoFit/>
          </a:bodyPr>
          <a:lstStyle/>
          <a:p>
            <a:pPr algn="just">
              <a:lnSpc>
                <a:spcPct val="107000"/>
              </a:lnSpc>
            </a:pPr>
            <a:r>
              <a:rPr lang="es-CO" sz="1000" b="1"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Figura 3.</a:t>
            </a:r>
            <a:r>
              <a:rPr lang="es-CO" sz="1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 Para crear una huella digital, presione y deslice cada lado de la punta del dedo de la persona sobre la almohadilla una vez, luego enrolle la punta del dedo sobre el lado pegajoso de la cinta y pegue la cinta en un pedazo de papel blanco.</a:t>
            </a:r>
            <a:endParaRPr lang="es-CO"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13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4E2F3E6-DF6E-D2ED-209D-3E5FA06FE5ED}"/>
              </a:ext>
            </a:extLst>
          </p:cNvPr>
          <p:cNvSpPr txBox="1"/>
          <p:nvPr/>
        </p:nvSpPr>
        <p:spPr>
          <a:xfrm>
            <a:off x="5629054" y="329411"/>
            <a:ext cx="5290737"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Procedimiento</a:t>
            </a:r>
            <a:endParaRPr lang="es-CO" sz="5400" dirty="0">
              <a:solidFill>
                <a:srgbClr val="00B050"/>
              </a:solidFill>
              <a:latin typeface="Josefin Sans" panose="00000800000000000000" pitchFamily="2" charset="0"/>
            </a:endParaRPr>
          </a:p>
        </p:txBody>
      </p:sp>
      <p:sp>
        <p:nvSpPr>
          <p:cNvPr id="4" name="CuadroTexto 3">
            <a:extLst>
              <a:ext uri="{FF2B5EF4-FFF2-40B4-BE49-F238E27FC236}">
                <a16:creationId xmlns:a16="http://schemas.microsoft.com/office/drawing/2014/main" id="{E11AE016-2734-2CA3-FB3A-2530040F127C}"/>
              </a:ext>
            </a:extLst>
          </p:cNvPr>
          <p:cNvSpPr txBox="1"/>
          <p:nvPr/>
        </p:nvSpPr>
        <p:spPr>
          <a:xfrm>
            <a:off x="614366" y="1047559"/>
            <a:ext cx="10597585" cy="3347391"/>
          </a:xfrm>
          <a:prstGeom prst="rect">
            <a:avLst/>
          </a:prstGeom>
          <a:noFill/>
        </p:spPr>
        <p:txBody>
          <a:bodyPr wrap="square" rtlCol="0">
            <a:spAutoFit/>
          </a:bodyPr>
          <a:lstStyle/>
          <a:p>
            <a:pPr marL="342900" lvl="0" indent="-342900">
              <a:lnSpc>
                <a:spcPct val="107000"/>
              </a:lnSpc>
              <a:spcAft>
                <a:spcPts val="800"/>
              </a:spcAft>
              <a:buFont typeface="+mj-lt"/>
              <a:buAutoNum type="arabicPeriod" startAt="2"/>
              <a:tabLst>
                <a:tab pos="4572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Recoge huellas dactilares de personas relacionadas y de personas no relacionadas.</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Utilice el sistema de limpieza e impresión que desarrolló en el paso 1 para tomar una huella digital del dedo índice derecho de cada persona.</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Etiquete cada huella digital con un código único, que le dirá a qué persona pertenece la huella digital, ej. A1, A2, A3</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tabLst>
                <a:tab pos="914400" algn="l"/>
              </a:tabLst>
            </a:pPr>
            <a:r>
              <a:rPr lang="es-CO" sz="20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Recoge huellas dactilares de al menos 2 personas relacionados (hermanos) y 10 no relacionados. ¡Cuantas más huellas revises en este ejercicio, más fuertes serán tus conclusiones! Para una mirada más profunda sobre cómo el número de participantes afecta la confiabilidad de sus conclusiones.</a:t>
            </a: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1DC94E6A-7354-28C0-6DEC-6ADF87DBDF93}"/>
              </a:ext>
            </a:extLst>
          </p:cNvPr>
          <p:cNvPicPr>
            <a:picLocks noChangeAspect="1"/>
          </p:cNvPicPr>
          <p:nvPr/>
        </p:nvPicPr>
        <p:blipFill>
          <a:blip r:embed="rId3"/>
          <a:stretch>
            <a:fillRect/>
          </a:stretch>
        </p:blipFill>
        <p:spPr>
          <a:xfrm>
            <a:off x="3498076" y="4394950"/>
            <a:ext cx="5547450" cy="2076450"/>
          </a:xfrm>
          <a:prstGeom prst="rect">
            <a:avLst/>
          </a:prstGeom>
        </p:spPr>
      </p:pic>
    </p:spTree>
    <p:extLst>
      <p:ext uri="{BB962C8B-B14F-4D97-AF65-F5344CB8AC3E}">
        <p14:creationId xmlns:p14="http://schemas.microsoft.com/office/powerpoint/2010/main" val="167363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Forma&#10;&#10;Descripción generada automáticamente">
            <a:extLst>
              <a:ext uri="{FF2B5EF4-FFF2-40B4-BE49-F238E27FC236}">
                <a16:creationId xmlns:a16="http://schemas.microsoft.com/office/drawing/2014/main" id="{4AB475F3-4E30-246C-7833-D4723822E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4E2F3E6-DF6E-D2ED-209D-3E5FA06FE5ED}"/>
              </a:ext>
            </a:extLst>
          </p:cNvPr>
          <p:cNvSpPr txBox="1"/>
          <p:nvPr/>
        </p:nvSpPr>
        <p:spPr>
          <a:xfrm>
            <a:off x="5629054" y="329411"/>
            <a:ext cx="5290737" cy="923330"/>
          </a:xfrm>
          <a:prstGeom prst="rect">
            <a:avLst/>
          </a:prstGeom>
          <a:noFill/>
        </p:spPr>
        <p:txBody>
          <a:bodyPr wrap="square" rtlCol="0">
            <a:spAutoFit/>
          </a:bodyPr>
          <a:lstStyle/>
          <a:p>
            <a:r>
              <a:rPr lang="es-ES" sz="5400" dirty="0">
                <a:solidFill>
                  <a:srgbClr val="00B050"/>
                </a:solidFill>
                <a:latin typeface="Josefin Sans" panose="00000800000000000000" pitchFamily="2" charset="0"/>
              </a:rPr>
              <a:t>Procedimiento</a:t>
            </a:r>
            <a:endParaRPr lang="es-CO" sz="5400" dirty="0">
              <a:solidFill>
                <a:srgbClr val="00B050"/>
              </a:solidFill>
              <a:latin typeface="Josefin Sans" panose="00000800000000000000" pitchFamily="2" charset="0"/>
            </a:endParaRPr>
          </a:p>
        </p:txBody>
      </p:sp>
      <p:sp>
        <p:nvSpPr>
          <p:cNvPr id="4" name="CuadroTexto 3">
            <a:extLst>
              <a:ext uri="{FF2B5EF4-FFF2-40B4-BE49-F238E27FC236}">
                <a16:creationId xmlns:a16="http://schemas.microsoft.com/office/drawing/2014/main" id="{E11AE016-2734-2CA3-FB3A-2530040F127C}"/>
              </a:ext>
            </a:extLst>
          </p:cNvPr>
          <p:cNvSpPr txBox="1"/>
          <p:nvPr/>
        </p:nvSpPr>
        <p:spPr>
          <a:xfrm>
            <a:off x="614366" y="1047559"/>
            <a:ext cx="10597585" cy="1367234"/>
          </a:xfrm>
          <a:prstGeom prst="rect">
            <a:avLst/>
          </a:prstGeom>
          <a:noFill/>
        </p:spPr>
        <p:txBody>
          <a:bodyPr wrap="square" rtlCol="0">
            <a:spAutoFit/>
          </a:bodyPr>
          <a:lstStyle/>
          <a:p>
            <a:pPr algn="just">
              <a:lnSpc>
                <a:spcPct val="107000"/>
              </a:lnSpc>
              <a:spcAft>
                <a:spcPts val="800"/>
              </a:spcAft>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3. Examine cada huella digital y característica la del tipo de patrón; espiral, arco o bucle. En su cuaderno, haga una tabla de datos como la Tabla 1, creando una fila separada para cada persona y llénela.</a:t>
            </a:r>
            <a:r>
              <a:rPr lang="es-CO" sz="1800" kern="100" dirty="0">
                <a:solidFill>
                  <a:srgbClr val="5A5A5A"/>
                </a:solidFill>
                <a:effectLst/>
                <a:latin typeface="Arial" panose="020B0604020202020204" pitchFamily="34" charset="0"/>
                <a:ea typeface="Calibri" panose="020F0502020204030204" pitchFamily="34" charset="0"/>
                <a:cs typeface="Times New Roman" panose="02020603050405020304" pitchFamily="18" charset="0"/>
              </a:rPr>
              <a:t> </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2708CAB0-C813-5B51-DCE2-8B832706DCCE}"/>
              </a:ext>
            </a:extLst>
          </p:cNvPr>
          <p:cNvGraphicFramePr>
            <a:graphicFrameLocks noGrp="1"/>
          </p:cNvGraphicFramePr>
          <p:nvPr>
            <p:extLst>
              <p:ext uri="{D42A27DB-BD31-4B8C-83A1-F6EECF244321}">
                <p14:modId xmlns:p14="http://schemas.microsoft.com/office/powerpoint/2010/main" val="1018298659"/>
              </p:ext>
            </p:extLst>
          </p:nvPr>
        </p:nvGraphicFramePr>
        <p:xfrm>
          <a:off x="795362" y="2018946"/>
          <a:ext cx="3811860" cy="1695577"/>
        </p:xfrm>
        <a:graphic>
          <a:graphicData uri="http://schemas.openxmlformats.org/drawingml/2006/table">
            <a:tbl>
              <a:tblPr firstRow="1" firstCol="1" bandRow="1">
                <a:tableStyleId>{93296810-A885-4BE3-A3E7-6D5BEEA58F35}</a:tableStyleId>
              </a:tblPr>
              <a:tblGrid>
                <a:gridCol w="1346956">
                  <a:extLst>
                    <a:ext uri="{9D8B030D-6E8A-4147-A177-3AD203B41FA5}">
                      <a16:colId xmlns:a16="http://schemas.microsoft.com/office/drawing/2014/main" val="483704635"/>
                    </a:ext>
                  </a:extLst>
                </a:gridCol>
                <a:gridCol w="2464904">
                  <a:extLst>
                    <a:ext uri="{9D8B030D-6E8A-4147-A177-3AD203B41FA5}">
                      <a16:colId xmlns:a16="http://schemas.microsoft.com/office/drawing/2014/main" val="1376720004"/>
                    </a:ext>
                  </a:extLst>
                </a:gridCol>
              </a:tblGrid>
              <a:tr h="736477">
                <a:tc>
                  <a:txBody>
                    <a:bodyPr/>
                    <a:lstStyle/>
                    <a:p>
                      <a:pPr algn="ctr">
                        <a:lnSpc>
                          <a:spcPct val="107000"/>
                        </a:lnSpc>
                        <a:spcAft>
                          <a:spcPts val="800"/>
                        </a:spcAft>
                      </a:pPr>
                      <a:r>
                        <a:rPr lang="es-CO" sz="1200" kern="0">
                          <a:effectLst/>
                        </a:rPr>
                        <a:t> Personas relacionadas (hermanos) </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tc>
                  <a:txBody>
                    <a:bodyPr/>
                    <a:lstStyle/>
                    <a:p>
                      <a:pPr algn="ctr">
                        <a:lnSpc>
                          <a:spcPct val="107000"/>
                        </a:lnSpc>
                        <a:spcAft>
                          <a:spcPts val="800"/>
                        </a:spcAft>
                      </a:pPr>
                      <a:r>
                        <a:rPr lang="es-CO" sz="1200" kern="0" dirty="0">
                          <a:effectLst/>
                        </a:rPr>
                        <a:t>Categoría de Huellas Digitales</a:t>
                      </a:r>
                      <a:br>
                        <a:rPr lang="es-CO" sz="1200" kern="0" dirty="0">
                          <a:effectLst/>
                        </a:rPr>
                      </a:br>
                      <a:r>
                        <a:rPr lang="es-CO" sz="1200" kern="0" dirty="0">
                          <a:effectLst/>
                        </a:rPr>
                        <a:t>(arco /espiral /bucle)</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extLst>
                  <a:ext uri="{0D108BD9-81ED-4DB2-BD59-A6C34878D82A}">
                    <a16:rowId xmlns:a16="http://schemas.microsoft.com/office/drawing/2014/main" val="3052254913"/>
                  </a:ext>
                </a:extLst>
              </a:tr>
              <a:tr h="387542">
                <a:tc>
                  <a:txBody>
                    <a:bodyPr/>
                    <a:lstStyle/>
                    <a:p>
                      <a:pPr>
                        <a:lnSpc>
                          <a:spcPct val="107000"/>
                        </a:lnSpc>
                        <a:spcAft>
                          <a:spcPts val="800"/>
                        </a:spcAft>
                      </a:pPr>
                      <a:r>
                        <a:rPr lang="es-CO" sz="1200" kern="0">
                          <a:effectLst/>
                        </a:rPr>
                        <a:t>A1</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tc>
                  <a:txBody>
                    <a:bodyPr/>
                    <a:lstStyle/>
                    <a:p>
                      <a:pPr>
                        <a:lnSpc>
                          <a:spcPct val="107000"/>
                        </a:lnSpc>
                        <a:spcAft>
                          <a:spcPts val="800"/>
                        </a:spcAft>
                      </a:pPr>
                      <a:r>
                        <a:rPr lang="es-CO" sz="1200" kern="0">
                          <a:effectLst/>
                        </a:rPr>
                        <a:t> </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extLst>
                  <a:ext uri="{0D108BD9-81ED-4DB2-BD59-A6C34878D82A}">
                    <a16:rowId xmlns:a16="http://schemas.microsoft.com/office/drawing/2014/main" val="2104037003"/>
                  </a:ext>
                </a:extLst>
              </a:tr>
              <a:tr h="387542">
                <a:tc>
                  <a:txBody>
                    <a:bodyPr/>
                    <a:lstStyle/>
                    <a:p>
                      <a:pPr>
                        <a:lnSpc>
                          <a:spcPct val="107000"/>
                        </a:lnSpc>
                        <a:spcAft>
                          <a:spcPts val="800"/>
                        </a:spcAft>
                      </a:pPr>
                      <a:r>
                        <a:rPr lang="es-CO" sz="1200" kern="0">
                          <a:effectLst/>
                        </a:rPr>
                        <a:t>A2</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tc>
                  <a:txBody>
                    <a:bodyPr/>
                    <a:lstStyle/>
                    <a:p>
                      <a:pPr>
                        <a:lnSpc>
                          <a:spcPct val="107000"/>
                        </a:lnSpc>
                        <a:spcAft>
                          <a:spcPts val="800"/>
                        </a:spcAft>
                      </a:pPr>
                      <a:r>
                        <a:rPr lang="es-CO" sz="1200" kern="0" dirty="0">
                          <a:effectLst/>
                        </a:rPr>
                        <a:t>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extLst>
                  <a:ext uri="{0D108BD9-81ED-4DB2-BD59-A6C34878D82A}">
                    <a16:rowId xmlns:a16="http://schemas.microsoft.com/office/drawing/2014/main" val="3723967514"/>
                  </a:ext>
                </a:extLst>
              </a:tr>
            </a:tbl>
          </a:graphicData>
        </a:graphic>
      </p:graphicFrame>
      <p:graphicFrame>
        <p:nvGraphicFramePr>
          <p:cNvPr id="6" name="Tabla 5">
            <a:extLst>
              <a:ext uri="{FF2B5EF4-FFF2-40B4-BE49-F238E27FC236}">
                <a16:creationId xmlns:a16="http://schemas.microsoft.com/office/drawing/2014/main" id="{0AC986D3-EA78-7445-AE9A-AB00D6EA2C89}"/>
              </a:ext>
            </a:extLst>
          </p:cNvPr>
          <p:cNvGraphicFramePr>
            <a:graphicFrameLocks noGrp="1"/>
          </p:cNvGraphicFramePr>
          <p:nvPr>
            <p:extLst>
              <p:ext uri="{D42A27DB-BD31-4B8C-83A1-F6EECF244321}">
                <p14:modId xmlns:p14="http://schemas.microsoft.com/office/powerpoint/2010/main" val="20392615"/>
              </p:ext>
            </p:extLst>
          </p:nvPr>
        </p:nvGraphicFramePr>
        <p:xfrm>
          <a:off x="4898967" y="2018946"/>
          <a:ext cx="3224616" cy="1695577"/>
        </p:xfrm>
        <a:graphic>
          <a:graphicData uri="http://schemas.openxmlformats.org/drawingml/2006/table">
            <a:tbl>
              <a:tblPr firstRow="1" firstCol="1" bandRow="1">
                <a:tableStyleId>{93296810-A885-4BE3-A3E7-6D5BEEA58F35}</a:tableStyleId>
              </a:tblPr>
              <a:tblGrid>
                <a:gridCol w="1022204">
                  <a:extLst>
                    <a:ext uri="{9D8B030D-6E8A-4147-A177-3AD203B41FA5}">
                      <a16:colId xmlns:a16="http://schemas.microsoft.com/office/drawing/2014/main" val="353710343"/>
                    </a:ext>
                  </a:extLst>
                </a:gridCol>
                <a:gridCol w="2202412">
                  <a:extLst>
                    <a:ext uri="{9D8B030D-6E8A-4147-A177-3AD203B41FA5}">
                      <a16:colId xmlns:a16="http://schemas.microsoft.com/office/drawing/2014/main" val="481103554"/>
                    </a:ext>
                  </a:extLst>
                </a:gridCol>
              </a:tblGrid>
              <a:tr h="0">
                <a:tc>
                  <a:txBody>
                    <a:bodyPr/>
                    <a:lstStyle/>
                    <a:p>
                      <a:pPr algn="ctr">
                        <a:lnSpc>
                          <a:spcPct val="107000"/>
                        </a:lnSpc>
                        <a:spcAft>
                          <a:spcPts val="800"/>
                        </a:spcAft>
                      </a:pPr>
                      <a:r>
                        <a:rPr lang="es-CO" sz="1200" kern="0">
                          <a:effectLst/>
                        </a:rPr>
                        <a:t>Personas no relacionadas</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tc>
                  <a:txBody>
                    <a:bodyPr/>
                    <a:lstStyle/>
                    <a:p>
                      <a:pPr algn="ctr">
                        <a:lnSpc>
                          <a:spcPct val="107000"/>
                        </a:lnSpc>
                        <a:spcAft>
                          <a:spcPts val="800"/>
                        </a:spcAft>
                      </a:pPr>
                      <a:r>
                        <a:rPr lang="es-CO" sz="1200" kern="0">
                          <a:effectLst/>
                        </a:rPr>
                        <a:t>Categoría de Huellas Digitales</a:t>
                      </a:r>
                      <a:br>
                        <a:rPr lang="es-CO" sz="1200" kern="0">
                          <a:effectLst/>
                        </a:rPr>
                      </a:br>
                      <a:r>
                        <a:rPr lang="es-CO" sz="1200" kern="0">
                          <a:effectLst/>
                        </a:rPr>
                        <a:t>(arco /espiral /bucle)</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extLst>
                  <a:ext uri="{0D108BD9-81ED-4DB2-BD59-A6C34878D82A}">
                    <a16:rowId xmlns:a16="http://schemas.microsoft.com/office/drawing/2014/main" val="2192044498"/>
                  </a:ext>
                </a:extLst>
              </a:tr>
              <a:tr h="0">
                <a:tc>
                  <a:txBody>
                    <a:bodyPr/>
                    <a:lstStyle/>
                    <a:p>
                      <a:pPr>
                        <a:lnSpc>
                          <a:spcPct val="107000"/>
                        </a:lnSpc>
                        <a:spcAft>
                          <a:spcPts val="800"/>
                        </a:spcAft>
                      </a:pPr>
                      <a:r>
                        <a:rPr lang="es-CO" sz="1200" kern="0">
                          <a:effectLst/>
                        </a:rPr>
                        <a:t>A3</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tc>
                  <a:txBody>
                    <a:bodyPr/>
                    <a:lstStyle/>
                    <a:p>
                      <a:pPr>
                        <a:lnSpc>
                          <a:spcPct val="107000"/>
                        </a:lnSpc>
                        <a:spcAft>
                          <a:spcPts val="800"/>
                        </a:spcAft>
                      </a:pPr>
                      <a:r>
                        <a:rPr lang="es-CO" sz="1200" kern="0">
                          <a:effectLst/>
                        </a:rPr>
                        <a:t> </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extLst>
                  <a:ext uri="{0D108BD9-81ED-4DB2-BD59-A6C34878D82A}">
                    <a16:rowId xmlns:a16="http://schemas.microsoft.com/office/drawing/2014/main" val="3245479689"/>
                  </a:ext>
                </a:extLst>
              </a:tr>
              <a:tr h="0">
                <a:tc>
                  <a:txBody>
                    <a:bodyPr/>
                    <a:lstStyle/>
                    <a:p>
                      <a:pPr>
                        <a:lnSpc>
                          <a:spcPct val="107000"/>
                        </a:lnSpc>
                        <a:spcAft>
                          <a:spcPts val="800"/>
                        </a:spcAft>
                      </a:pPr>
                      <a:r>
                        <a:rPr lang="es-CO" sz="1200" kern="0">
                          <a:effectLst/>
                        </a:rPr>
                        <a:t>A4</a:t>
                      </a:r>
                      <a:endParaRPr lang="es-CO"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tc>
                  <a:txBody>
                    <a:bodyPr/>
                    <a:lstStyle/>
                    <a:p>
                      <a:pPr>
                        <a:lnSpc>
                          <a:spcPct val="107000"/>
                        </a:lnSpc>
                        <a:spcAft>
                          <a:spcPts val="800"/>
                        </a:spcAft>
                      </a:pPr>
                      <a:r>
                        <a:rPr lang="es-CO" sz="1200" kern="0" dirty="0">
                          <a:effectLst/>
                        </a:rPr>
                        <a:t> </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23825" marR="123825" marT="123825" marB="123825" anchor="ctr"/>
                </a:tc>
                <a:extLst>
                  <a:ext uri="{0D108BD9-81ED-4DB2-BD59-A6C34878D82A}">
                    <a16:rowId xmlns:a16="http://schemas.microsoft.com/office/drawing/2014/main" val="480865328"/>
                  </a:ext>
                </a:extLst>
              </a:tr>
            </a:tbl>
          </a:graphicData>
        </a:graphic>
      </p:graphicFrame>
      <p:sp>
        <p:nvSpPr>
          <p:cNvPr id="7" name="CuadroTexto 6">
            <a:extLst>
              <a:ext uri="{FF2B5EF4-FFF2-40B4-BE49-F238E27FC236}">
                <a16:creationId xmlns:a16="http://schemas.microsoft.com/office/drawing/2014/main" id="{FB01798C-2DA8-547A-D8BF-5314FF46516E}"/>
              </a:ext>
            </a:extLst>
          </p:cNvPr>
          <p:cNvSpPr txBox="1"/>
          <p:nvPr/>
        </p:nvSpPr>
        <p:spPr>
          <a:xfrm>
            <a:off x="8364312" y="2304280"/>
            <a:ext cx="2606910" cy="1170064"/>
          </a:xfrm>
          <a:prstGeom prst="rect">
            <a:avLst/>
          </a:prstGeom>
          <a:noFill/>
        </p:spPr>
        <p:txBody>
          <a:bodyPr wrap="square" rtlCol="0">
            <a:spAutoFit/>
          </a:bodyPr>
          <a:lstStyle/>
          <a:p>
            <a:pPr algn="ctr">
              <a:lnSpc>
                <a:spcPct val="107000"/>
              </a:lnSpc>
              <a:spcAft>
                <a:spcPts val="800"/>
              </a:spcAft>
            </a:pPr>
            <a:r>
              <a:rPr lang="es-CO" sz="1100" b="1"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Tabla 1.</a:t>
            </a:r>
            <a:r>
              <a:rPr lang="es-CO" sz="11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 En su cuaderno, haga una tabla de datos como esta y llénela utilizando los datos del patrón de huellas dactilares que recopiló. Asegúrese de hacer una fila separada para cada persona.</a:t>
            </a:r>
            <a:endParaRPr lang="es-CO"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185367BB-9D24-DD25-B80C-BE46EC2D18E5}"/>
              </a:ext>
            </a:extLst>
          </p:cNvPr>
          <p:cNvSpPr txBox="1"/>
          <p:nvPr/>
        </p:nvSpPr>
        <p:spPr>
          <a:xfrm>
            <a:off x="797207" y="3952779"/>
            <a:ext cx="10597585" cy="2062552"/>
          </a:xfrm>
          <a:prstGeom prst="rect">
            <a:avLst/>
          </a:prstGeom>
          <a:noFill/>
        </p:spPr>
        <p:txBody>
          <a:bodyPr wrap="square" rtlCol="0">
            <a:spAutoFit/>
          </a:bodyPr>
          <a:lstStyle/>
          <a:p>
            <a:pPr lvl="0" algn="just">
              <a:lnSpc>
                <a:spcPct val="107000"/>
              </a:lnSpc>
              <a:spcAft>
                <a:spcPts val="800"/>
              </a:spcAft>
              <a:tabLst>
                <a:tab pos="457200" algn="l"/>
              </a:tabLst>
            </a:pPr>
            <a:r>
              <a:rPr lang="es-CO" kern="0" dirty="0">
                <a:solidFill>
                  <a:srgbClr val="5A5A5A"/>
                </a:solidFill>
                <a:latin typeface="Arial" panose="020B0604020202020204" pitchFamily="34" charset="0"/>
                <a:ea typeface="Times New Roman" panose="02020603050405020304" pitchFamily="18" charset="0"/>
                <a:cs typeface="Times New Roman" panose="02020603050405020304" pitchFamily="18" charset="0"/>
              </a:rPr>
              <a:t>4. </a:t>
            </a: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Para analizar sus datos, calcule el porcentaje de personas relacionados (hermanos) cuyos patrones de huellas dactilares coinciden y el porcentaje de personas no relacionadas cuyos patrones de huellas dactilares coinciden. </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tabLst>
                <a:tab pos="457200" algn="l"/>
              </a:tabLst>
            </a:pPr>
            <a:r>
              <a:rPr lang="es-CO" sz="1800" kern="0" dirty="0">
                <a:solidFill>
                  <a:srgbClr val="5A5A5A"/>
                </a:solidFill>
                <a:effectLst/>
                <a:latin typeface="Arial" panose="020B0604020202020204" pitchFamily="34" charset="0"/>
                <a:ea typeface="Times New Roman" panose="02020603050405020304" pitchFamily="18" charset="0"/>
                <a:cs typeface="Times New Roman" panose="02020603050405020304" pitchFamily="18" charset="0"/>
              </a:rPr>
              <a:t>Haga una representación visual de sus datos. Un gráfico circular o gráfico de barras funcionará bien para estos datos.</a:t>
            </a:r>
            <a:endParaRPr lang="es-CO" sz="1800"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endParaRPr lang="es-CO" kern="100" dirty="0">
              <a:solidFill>
                <a:srgbClr val="5A5A5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4860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TotalTime>
  <Words>1319</Words>
  <Application>Microsoft Office PowerPoint</Application>
  <PresentationFormat>Panorámica</PresentationFormat>
  <Paragraphs>75</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Josefin Sans</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SENA</dc:creator>
  <cp:lastModifiedBy>Kro_V</cp:lastModifiedBy>
  <cp:revision>11</cp:revision>
  <dcterms:created xsi:type="dcterms:W3CDTF">2023-11-23T13:54:25Z</dcterms:created>
  <dcterms:modified xsi:type="dcterms:W3CDTF">2024-02-27T21:52:19Z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99739c-ad3d-4908-806e-4d91151a6e13_Enabled">
    <vt:lpwstr>true</vt:lpwstr>
  </property>
  <property fmtid="{D5CDD505-2E9C-101B-9397-08002B2CF9AE}" pid="3" name="MSIP_Label_1299739c-ad3d-4908-806e-4d91151a6e13_SetDate">
    <vt:lpwstr>2023-12-14T04:40:16Z</vt:lpwstr>
  </property>
  <property fmtid="{D5CDD505-2E9C-101B-9397-08002B2CF9AE}" pid="4" name="MSIP_Label_1299739c-ad3d-4908-806e-4d91151a6e13_Method">
    <vt:lpwstr>Standard</vt:lpwstr>
  </property>
  <property fmtid="{D5CDD505-2E9C-101B-9397-08002B2CF9AE}" pid="5" name="MSIP_Label_1299739c-ad3d-4908-806e-4d91151a6e13_Name">
    <vt:lpwstr>All Employees (Unrestricted)</vt:lpwstr>
  </property>
  <property fmtid="{D5CDD505-2E9C-101B-9397-08002B2CF9AE}" pid="6" name="MSIP_Label_1299739c-ad3d-4908-806e-4d91151a6e13_SiteId">
    <vt:lpwstr>cbc2c381-2f2e-4d93-91d1-506c9316ace7</vt:lpwstr>
  </property>
  <property fmtid="{D5CDD505-2E9C-101B-9397-08002B2CF9AE}" pid="7" name="MSIP_Label_1299739c-ad3d-4908-806e-4d91151a6e13_ActionId">
    <vt:lpwstr>dd21aaf9-d3a2-4681-b872-c9e2bb8cb6fe</vt:lpwstr>
  </property>
  <property fmtid="{D5CDD505-2E9C-101B-9397-08002B2CF9AE}" pid="8" name="MSIP_Label_1299739c-ad3d-4908-806e-4d91151a6e13_ContentBits">
    <vt:lpwstr>0</vt:lpwstr>
  </property>
</Properties>
</file>